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handoutMasterIdLst>
    <p:handoutMasterId r:id="rId13"/>
  </p:handoutMasterIdLst>
  <p:sldIdLst>
    <p:sldId id="260" r:id="rId2"/>
    <p:sldId id="257" r:id="rId3"/>
    <p:sldId id="262" r:id="rId4"/>
    <p:sldId id="261" r:id="rId5"/>
    <p:sldId id="264" r:id="rId6"/>
    <p:sldId id="276" r:id="rId7"/>
    <p:sldId id="273" r:id="rId8"/>
    <p:sldId id="274" r:id="rId9"/>
    <p:sldId id="275" r:id="rId10"/>
    <p:sldId id="259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343" autoAdjust="0"/>
  </p:normalViewPr>
  <p:slideViewPr>
    <p:cSldViewPr snapToGrid="0">
      <p:cViewPr>
        <p:scale>
          <a:sx n="66" d="100"/>
          <a:sy n="66" d="100"/>
        </p:scale>
        <p:origin x="774" y="132"/>
      </p:cViewPr>
      <p:guideLst/>
    </p:cSldViewPr>
  </p:slideViewPr>
  <p:outlineViewPr>
    <p:cViewPr>
      <p:scale>
        <a:sx n="33" d="100"/>
        <a:sy n="33" d="100"/>
      </p:scale>
      <p:origin x="0" y="-2655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631A0E-7BC8-4DDB-8273-89254078A6F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D0E2C4-8178-4114-A61B-CAC1761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68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2F2469-C144-4694-AADF-E6A19874977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035972-A418-4A5B-85CD-B56E33AB4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1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Today: About</a:t>
            </a:r>
            <a:r>
              <a:rPr lang="en-US" baseline="0" dirty="0" smtClean="0"/>
              <a:t> the course     and      Chemistry, in general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35972-A418-4A5B-85CD-B56E33AB47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48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35972-A418-4A5B-85CD-B56E33AB4761}" type="slidenum">
              <a:rPr lang="en-US" smtClean="0"/>
              <a:t>10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6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zeuGr0lbN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1,2 – Aug 14, 2019</a:t>
            </a:r>
            <a:br>
              <a:rPr lang="en-US" dirty="0" smtClean="0"/>
            </a:br>
            <a:r>
              <a:rPr lang="en-US" dirty="0" smtClean="0"/>
              <a:t>Chemistry 8 – Aug 15,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88260"/>
            <a:ext cx="10558075" cy="393446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Do Now</a:t>
            </a:r>
          </a:p>
          <a:p>
            <a:pPr lvl="1"/>
            <a:r>
              <a:rPr lang="en-US" b="1" dirty="0" smtClean="0"/>
              <a:t>Find your Assigned Seat </a:t>
            </a:r>
          </a:p>
          <a:p>
            <a:pPr lvl="1"/>
            <a:r>
              <a:rPr lang="en-US" b="1" dirty="0" smtClean="0"/>
              <a:t>Pick up </a:t>
            </a:r>
            <a:r>
              <a:rPr lang="en-US" b="1" dirty="0"/>
              <a:t>a Verification </a:t>
            </a:r>
            <a:r>
              <a:rPr lang="en-US" b="1" dirty="0" smtClean="0"/>
              <a:t>sheet and a fi</a:t>
            </a:r>
            <a:r>
              <a:rPr lang="en-US" b="1" dirty="0" smtClean="0"/>
              <a:t>le card (at center of desks) </a:t>
            </a:r>
          </a:p>
          <a:p>
            <a:pPr lvl="1"/>
            <a:r>
              <a:rPr lang="en-US" b="1" dirty="0" smtClean="0"/>
              <a:t>Then complete a contact card with the following information: (As much as possible…)</a:t>
            </a:r>
          </a:p>
          <a:p>
            <a:pPr lvl="1"/>
            <a:r>
              <a:rPr lang="en-US" b="1" dirty="0" smtClean="0"/>
              <a:t>Your name:</a:t>
            </a:r>
          </a:p>
          <a:p>
            <a:pPr lvl="1"/>
            <a:r>
              <a:rPr lang="en-US" b="1" dirty="0" smtClean="0"/>
              <a:t>Your </a:t>
            </a:r>
            <a:r>
              <a:rPr lang="en-US" b="1" dirty="0" smtClean="0"/>
              <a:t>Preferred email address: </a:t>
            </a:r>
          </a:p>
          <a:p>
            <a:pPr lvl="1"/>
            <a:r>
              <a:rPr lang="en-US" b="1" dirty="0" smtClean="0"/>
              <a:t>Mom’s Name:				Mom’s best contact phone number and time:</a:t>
            </a:r>
          </a:p>
          <a:p>
            <a:pPr lvl="1"/>
            <a:r>
              <a:rPr lang="en-US" b="1" dirty="0" smtClean="0"/>
              <a:t>Mom’s email:</a:t>
            </a:r>
          </a:p>
          <a:p>
            <a:pPr lvl="1"/>
            <a:r>
              <a:rPr lang="en-US" b="1" dirty="0" smtClean="0"/>
              <a:t>Dad’s Name:				Dad’s best contact phone number and time:</a:t>
            </a:r>
          </a:p>
          <a:p>
            <a:pPr lvl="1"/>
            <a:r>
              <a:rPr lang="en-US" b="1" dirty="0" smtClean="0"/>
              <a:t>Dad’s email:</a:t>
            </a:r>
          </a:p>
          <a:p>
            <a:pPr lvl="1"/>
            <a:r>
              <a:rPr lang="en-US" b="1" dirty="0" smtClean="0"/>
              <a:t>Albert’s Life Lesson for August  (#1) </a:t>
            </a:r>
            <a:r>
              <a:rPr lang="en-US" b="1" dirty="0" smtClean="0"/>
              <a:t>    Find </a:t>
            </a:r>
            <a:r>
              <a:rPr lang="en-US" b="1" dirty="0" smtClean="0"/>
              <a:t>this on my faculty website which also gives access to the syllabus.		</a:t>
            </a:r>
            <a:endParaRPr lang="en-US" b="1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34227"/>
            <a:ext cx="9629587" cy="34163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2000" b="1" dirty="0" smtClean="0"/>
              <a:t>Syllabus Verification, signed by you and a parent/guardian due by Aug 19/20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2000" b="1" dirty="0" smtClean="0"/>
              <a:t>Download and print the syllabus. </a:t>
            </a:r>
          </a:p>
          <a:p>
            <a:pPr lvl="1"/>
            <a:r>
              <a:rPr lang="en-US" sz="2000" b="1" dirty="0" smtClean="0"/>
              <a:t>Complete your group’s questions. Be ready to share with class next time.</a:t>
            </a:r>
            <a:endParaRPr lang="en-US" b="1" dirty="0"/>
          </a:p>
          <a:p>
            <a:r>
              <a:rPr lang="en-US" sz="2000" b="1" dirty="0" smtClean="0"/>
              <a:t>What’s Next?  (How to prepare </a:t>
            </a:r>
            <a:r>
              <a:rPr lang="en-US" sz="2000" b="1" dirty="0" smtClean="0"/>
              <a:t>for </a:t>
            </a:r>
            <a:r>
              <a:rPr lang="en-US" sz="2000" b="1" dirty="0" smtClean="0"/>
              <a:t>the next day</a:t>
            </a:r>
            <a:r>
              <a:rPr lang="en-US" sz="2000" b="1" dirty="0" smtClean="0"/>
              <a:t>)</a:t>
            </a:r>
          </a:p>
          <a:p>
            <a:pPr lvl="1"/>
            <a:r>
              <a:rPr lang="en-US" sz="1800" b="1" dirty="0" smtClean="0"/>
              <a:t>Completion of the CCC Jigsaw activity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Science and Engineering Practices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3446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Course Overview Objectives</a:t>
            </a:r>
          </a:p>
          <a:p>
            <a:pPr lvl="1"/>
            <a:r>
              <a:rPr lang="en-US" b="1" dirty="0" smtClean="0"/>
              <a:t>Know how the units of the course for the year are organized</a:t>
            </a:r>
          </a:p>
          <a:p>
            <a:pPr lvl="1"/>
            <a:r>
              <a:rPr lang="en-US" b="1" dirty="0" smtClean="0"/>
              <a:t>Know how the course will be evaluated</a:t>
            </a:r>
          </a:p>
          <a:p>
            <a:pPr lvl="1"/>
            <a:r>
              <a:rPr lang="en-US" b="1" dirty="0"/>
              <a:t>Know how the class time and activities will generally proceed</a:t>
            </a:r>
          </a:p>
          <a:p>
            <a:pPr lvl="1"/>
            <a:r>
              <a:rPr lang="en-US" b="1" dirty="0" smtClean="0"/>
              <a:t>Know the behavioral expectations for the course and the corresponding consequences, including how absences are handled.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Review syllabus</a:t>
            </a:r>
          </a:p>
          <a:p>
            <a:pPr lvl="1"/>
            <a:r>
              <a:rPr lang="en-US" b="1" dirty="0" smtClean="0"/>
              <a:t>Learning models </a:t>
            </a:r>
          </a:p>
          <a:p>
            <a:pPr lvl="1"/>
            <a:r>
              <a:rPr lang="en-US" b="1" dirty="0" smtClean="0"/>
              <a:t>Chemistry overview</a:t>
            </a:r>
          </a:p>
          <a:p>
            <a:pPr lvl="1"/>
            <a:r>
              <a:rPr lang="en-US" b="1" dirty="0" smtClean="0"/>
              <a:t>Crosscutting Concepts </a:t>
            </a:r>
            <a:r>
              <a:rPr lang="en-US" b="1" dirty="0" smtClean="0"/>
              <a:t>Jigsaw Activity</a:t>
            </a:r>
            <a:endParaRPr lang="en-US" b="1" dirty="0" smtClean="0"/>
          </a:p>
          <a:p>
            <a:pPr lvl="1"/>
            <a:endParaRPr lang="en-US" b="1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45600" y="2921000"/>
            <a:ext cx="23748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Assignment:</a:t>
            </a:r>
          </a:p>
          <a:p>
            <a:r>
              <a:rPr lang="en-US" dirty="0" smtClean="0"/>
              <a:t>Syllabus </a:t>
            </a:r>
            <a:r>
              <a:rPr lang="en-US" dirty="0"/>
              <a:t>Verification, signed by you and a parent/guardian due by Aug </a:t>
            </a:r>
            <a:r>
              <a:rPr lang="en-US" dirty="0" smtClean="0"/>
              <a:t>19/20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Learning Curve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96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5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3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85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How we Learn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Don’t know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Know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1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Think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Can identify what you don’t know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Scanning provides this information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Uncomfortable or exciting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Ready to learn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Goal setting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Know it when you think about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Educated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Practice helps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3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Requires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work/energy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 it or lose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Pride of accomplishment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41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Don’t think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don’t know what you don’t know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Ignorance is bliss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Know it,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even if you don’t think about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Mastery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Like riding a bike, or reading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Hard to unlearn or forget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Changes who you are (even physically)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U-Turn Arrow 6"/>
          <p:cNvSpPr/>
          <p:nvPr/>
        </p:nvSpPr>
        <p:spPr>
          <a:xfrm>
            <a:off x="4159878" y="3039413"/>
            <a:ext cx="5499278" cy="2524259"/>
          </a:xfrm>
          <a:prstGeom prst="uturnArrow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9824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528355" y="2468880"/>
            <a:ext cx="9183188" cy="4075611"/>
            <a:chOff x="1580606" y="2377440"/>
            <a:chExt cx="9183188" cy="4075611"/>
          </a:xfrm>
        </p:grpSpPr>
        <p:sp>
          <p:nvSpPr>
            <p:cNvPr id="7" name="Rectangle 6"/>
            <p:cNvSpPr/>
            <p:nvPr/>
          </p:nvSpPr>
          <p:spPr>
            <a:xfrm>
              <a:off x="1580606" y="2377440"/>
              <a:ext cx="9183188" cy="40756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551790" y="2436222"/>
              <a:ext cx="7240821" cy="395804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526280" y="2769325"/>
              <a:ext cx="3291840" cy="32918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5107719" y="3413381"/>
              <a:ext cx="2128962" cy="200372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What you know or can do alone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71698" y="5475892"/>
              <a:ext cx="1864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You with help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80606" y="2485350"/>
              <a:ext cx="18810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great unknown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05532" y="3815080"/>
              <a:ext cx="156754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What all humankind knows or can do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6237" y="2985267"/>
              <a:ext cx="1864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Reach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4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" y="2603500"/>
            <a:ext cx="11018520" cy="3934460"/>
          </a:xfrm>
        </p:spPr>
        <p:txBody>
          <a:bodyPr>
            <a:noAutofit/>
          </a:bodyPr>
          <a:lstStyle/>
          <a:p>
            <a:r>
              <a:rPr lang="en-US" sz="2400" b="1" dirty="0"/>
              <a:t>Chemistry is the scientific study of matter, its properties, and its behavior</a:t>
            </a:r>
            <a:r>
              <a:rPr lang="en-US" sz="2400" b="1" dirty="0" smtClean="0"/>
              <a:t>.</a:t>
            </a:r>
          </a:p>
          <a:p>
            <a:r>
              <a:rPr lang="en-US" sz="2400" b="1" dirty="0">
                <a:hlinkClick r:id="rId2"/>
              </a:rPr>
              <a:t>https://</a:t>
            </a:r>
            <a:r>
              <a:rPr lang="en-US" sz="2400" b="1" dirty="0" smtClean="0">
                <a:hlinkClick r:id="rId2"/>
              </a:rPr>
              <a:t>www.youtube.com/watch?v=izeuGr0lbN0</a:t>
            </a:r>
            <a:r>
              <a:rPr lang="en-US" sz="2400" b="1" dirty="0" smtClean="0"/>
              <a:t> </a:t>
            </a:r>
          </a:p>
          <a:p>
            <a:pPr lvl="1"/>
            <a:r>
              <a:rPr lang="en-US" sz="2200" b="1" dirty="0" smtClean="0"/>
              <a:t>Intro to chemistry video</a:t>
            </a:r>
            <a:endParaRPr lang="en-US" sz="2200" b="1" dirty="0"/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4122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types of understanding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80" y="2603499"/>
            <a:ext cx="9379034" cy="412215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Conceptual levels</a:t>
            </a:r>
          </a:p>
          <a:p>
            <a:pPr lvl="1"/>
            <a:r>
              <a:rPr lang="en-US" sz="2000" b="1" dirty="0"/>
              <a:t>Macroscopic</a:t>
            </a:r>
          </a:p>
          <a:p>
            <a:pPr lvl="1"/>
            <a:r>
              <a:rPr lang="en-US" sz="2000" b="1" dirty="0"/>
              <a:t>Atomic / </a:t>
            </a:r>
            <a:r>
              <a:rPr lang="en-US" sz="2000" b="1" dirty="0" err="1" smtClean="0"/>
              <a:t>Nanoscopic</a:t>
            </a:r>
            <a:endParaRPr lang="en-US" sz="2000" b="1" dirty="0"/>
          </a:p>
          <a:p>
            <a:pPr lvl="1"/>
            <a:r>
              <a:rPr lang="en-US" sz="2000" b="1" dirty="0"/>
              <a:t>Theoretical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Keep </a:t>
            </a:r>
            <a:r>
              <a:rPr lang="en-US" sz="2400" b="1" dirty="0"/>
              <a:t>in mind what type of understanding is involved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6253583" y="2541935"/>
            <a:ext cx="4521097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549E39"/>
              </a:buClr>
              <a:buSzPct val="80000"/>
              <a:buFont typeface="Wingdings 3" charset="2"/>
              <a:buChar char=""/>
            </a:pPr>
            <a:r>
              <a:rPr 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Communication methods</a:t>
            </a:r>
          </a:p>
          <a:p>
            <a:pPr marL="742950" lvl="1" indent="-285750">
              <a:spcBef>
                <a:spcPts val="1000"/>
              </a:spcBef>
              <a:buClr>
                <a:srgbClr val="549E39"/>
              </a:buClr>
              <a:buSzPct val="80000"/>
              <a:buFont typeface="Wingdings 3" charset="2"/>
              <a:buChar char=""/>
            </a:pP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Symbols / Models</a:t>
            </a:r>
            <a:endParaRPr lang="en-US" sz="20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742950" lvl="1" indent="-285750">
              <a:spcBef>
                <a:spcPts val="1000"/>
              </a:spcBef>
              <a:buClr>
                <a:srgbClr val="549E39"/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Names</a:t>
            </a:r>
          </a:p>
          <a:p>
            <a:pPr marL="742950" lvl="1" indent="-285750">
              <a:spcBef>
                <a:spcPts val="1000"/>
              </a:spcBef>
              <a:buClr>
                <a:srgbClr val="549E39"/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Measurements / Math</a:t>
            </a:r>
          </a:p>
        </p:txBody>
      </p:sp>
      <p:pic>
        <p:nvPicPr>
          <p:cNvPr id="6" name="Picture 2" descr="http://cdn.buzznet.com/assets/imgx/1/3/6/4/0/5/2/1/orig-136405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36" y="4311650"/>
            <a:ext cx="1616636" cy="121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4" descr="http://unews.utah.edu/wp-content/uploads/feng_1.jp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72" y="4788568"/>
            <a:ext cx="1429633" cy="1151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https://encrypted-tbn0.gstatic.com/images?q=tbn:ANd9GcSqTlBmtJNpidPi-IbLW0FsHV0KQOEKgHiakQ4ToAbybwJQ4or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905" y="4311650"/>
            <a:ext cx="955715" cy="110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ncrypted-tbn0.gstatic.com/images?q=tbn:ANd9GcS081jhCyItp5RTFTTQ3shI85Utd8CU9vSvWM0BhHmzC4AEI6HH3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657" y="4412942"/>
            <a:ext cx="992780" cy="73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567783" y="4950035"/>
            <a:ext cx="1442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7190203" y="4594722"/>
            <a:ext cx="1505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Vinegar</a:t>
            </a:r>
          </a:p>
          <a:p>
            <a:r>
              <a:rPr lang="en-US" dirty="0" smtClean="0"/>
              <a:t>Acetic acid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958" y="4504601"/>
            <a:ext cx="2551289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35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Cross Cutting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12540"/>
          </a:xfrm>
        </p:spPr>
        <p:txBody>
          <a:bodyPr>
            <a:normAutofit/>
          </a:bodyPr>
          <a:lstStyle/>
          <a:p>
            <a:r>
              <a:rPr lang="en-US" b="1" dirty="0" smtClean="0"/>
              <a:t>Ideas that are present in science that also occur in other contexts as well.</a:t>
            </a:r>
          </a:p>
          <a:p>
            <a:r>
              <a:rPr lang="en-US" b="1" dirty="0" smtClean="0"/>
              <a:t>There are 7 defined by the NGSS:</a:t>
            </a:r>
          </a:p>
          <a:p>
            <a:r>
              <a:rPr lang="en-US" b="1" dirty="0" smtClean="0"/>
              <a:t>1. Patterns</a:t>
            </a:r>
          </a:p>
          <a:p>
            <a:r>
              <a:rPr lang="en-US" b="1" dirty="0" smtClean="0"/>
              <a:t>2. Cause and Effect</a:t>
            </a:r>
          </a:p>
          <a:p>
            <a:r>
              <a:rPr lang="en-US" b="1" dirty="0" smtClean="0"/>
              <a:t>3. Scale Proportion and Quantity</a:t>
            </a:r>
          </a:p>
          <a:p>
            <a:r>
              <a:rPr lang="en-US" b="1" dirty="0" smtClean="0"/>
              <a:t>4. Systems and System Models</a:t>
            </a:r>
          </a:p>
          <a:p>
            <a:r>
              <a:rPr lang="en-US" b="1" dirty="0" smtClean="0"/>
              <a:t>5. Energy and Matter: Flow, Cycles and Conservation</a:t>
            </a:r>
          </a:p>
          <a:p>
            <a:r>
              <a:rPr lang="en-US" b="1" dirty="0" smtClean="0"/>
              <a:t>6. Structure and Function</a:t>
            </a:r>
          </a:p>
          <a:p>
            <a:r>
              <a:rPr lang="en-US" b="1" dirty="0" smtClean="0"/>
              <a:t>7. Stability and Change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97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Jigsaw CCC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78806" cy="3416300"/>
          </a:xfrm>
        </p:spPr>
        <p:txBody>
          <a:bodyPr>
            <a:normAutofit fontScale="85000" lnSpcReduction="20000"/>
          </a:bodyPr>
          <a:lstStyle/>
          <a:p>
            <a:r>
              <a:rPr lang="en-US" sz="2000" b="1" dirty="0" smtClean="0"/>
              <a:t>Count off from 1 to 7 to determine what CCC you will become an expert on.</a:t>
            </a:r>
          </a:p>
          <a:p>
            <a:r>
              <a:rPr lang="en-US" sz="2000" b="1" dirty="0" smtClean="0"/>
              <a:t>With your fellow experts, watch the video indicated for your CCC and answer the corresponding 3 questions for your topic.</a:t>
            </a:r>
          </a:p>
          <a:p>
            <a:r>
              <a:rPr lang="en-US" sz="2000" b="1" dirty="0"/>
              <a:t>1. </a:t>
            </a:r>
            <a:r>
              <a:rPr lang="en-US" sz="2000" b="1" dirty="0" smtClean="0"/>
              <a:t>Patterns  #1-3</a:t>
            </a:r>
            <a:endParaRPr lang="en-US" sz="2000" b="1" dirty="0"/>
          </a:p>
          <a:p>
            <a:r>
              <a:rPr lang="en-US" sz="2000" b="1" dirty="0"/>
              <a:t>2. Cause and </a:t>
            </a:r>
            <a:r>
              <a:rPr lang="en-US" sz="2000" b="1" dirty="0" smtClean="0"/>
              <a:t>Effect #4-6</a:t>
            </a:r>
            <a:endParaRPr lang="en-US" sz="2000" b="1" dirty="0"/>
          </a:p>
          <a:p>
            <a:r>
              <a:rPr lang="en-US" sz="2000" b="1" dirty="0"/>
              <a:t>3. Scale Proportion and </a:t>
            </a:r>
            <a:r>
              <a:rPr lang="en-US" sz="2000" b="1" dirty="0" smtClean="0"/>
              <a:t>Quantity #7-9</a:t>
            </a:r>
            <a:endParaRPr lang="en-US" sz="2000" b="1" dirty="0"/>
          </a:p>
          <a:p>
            <a:r>
              <a:rPr lang="en-US" sz="2000" b="1" dirty="0"/>
              <a:t>4. Systems and System </a:t>
            </a:r>
            <a:r>
              <a:rPr lang="en-US" sz="2000" b="1" dirty="0" smtClean="0"/>
              <a:t>Models #10-12</a:t>
            </a:r>
            <a:endParaRPr lang="en-US" sz="2000" b="1" dirty="0"/>
          </a:p>
          <a:p>
            <a:r>
              <a:rPr lang="en-US" sz="2000" b="1" dirty="0"/>
              <a:t>5. Energy and Matter: Flow, Cycles and </a:t>
            </a:r>
            <a:r>
              <a:rPr lang="en-US" sz="2000" b="1" dirty="0" smtClean="0"/>
              <a:t>Conservation #13-15</a:t>
            </a:r>
            <a:endParaRPr lang="en-US" sz="2000" b="1" dirty="0"/>
          </a:p>
          <a:p>
            <a:r>
              <a:rPr lang="en-US" sz="2000" b="1" dirty="0"/>
              <a:t>6. Structure and </a:t>
            </a:r>
            <a:r>
              <a:rPr lang="en-US" sz="2000" b="1" dirty="0" smtClean="0"/>
              <a:t>Function #16-18</a:t>
            </a:r>
            <a:endParaRPr lang="en-US" sz="2000" b="1" dirty="0"/>
          </a:p>
          <a:p>
            <a:r>
              <a:rPr lang="en-US" sz="2000" b="1" dirty="0"/>
              <a:t>7. Stability and </a:t>
            </a:r>
            <a:r>
              <a:rPr lang="en-US" sz="2000" b="1" dirty="0" smtClean="0"/>
              <a:t>Change #19-21</a:t>
            </a: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5120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your 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Rewatch</a:t>
            </a:r>
            <a:r>
              <a:rPr lang="en-US" sz="2000" b="1" dirty="0" smtClean="0"/>
              <a:t> the introduction to chemistry video looking for evidence of your CCC. Take notes.</a:t>
            </a:r>
          </a:p>
          <a:p>
            <a:r>
              <a:rPr lang="en-US" sz="2000" b="1" dirty="0" smtClean="0"/>
              <a:t>After the video, discuss with your team for 5 min to come to agreement about what to report.</a:t>
            </a:r>
          </a:p>
          <a:p>
            <a:r>
              <a:rPr lang="en-US" sz="2000" b="1" dirty="0" smtClean="0"/>
              <a:t>Each team of experts will then present their findings including</a:t>
            </a:r>
          </a:p>
          <a:p>
            <a:pPr lvl="1"/>
            <a:r>
              <a:rPr lang="en-US" sz="1800" b="1" dirty="0" smtClean="0"/>
              <a:t>A) A summary of what their topic is</a:t>
            </a:r>
          </a:p>
          <a:p>
            <a:pPr lvl="1"/>
            <a:r>
              <a:rPr lang="en-US" sz="1800" b="1" dirty="0" smtClean="0"/>
              <a:t>B)  </a:t>
            </a:r>
            <a:r>
              <a:rPr lang="en-US" sz="1800" b="1" dirty="0"/>
              <a:t>T</a:t>
            </a:r>
            <a:r>
              <a:rPr lang="en-US" sz="1800" b="1" dirty="0" smtClean="0"/>
              <a:t>heir answers to their three questions</a:t>
            </a:r>
          </a:p>
          <a:p>
            <a:pPr lvl="1"/>
            <a:r>
              <a:rPr lang="en-US" sz="1800" b="1" dirty="0" smtClean="0"/>
              <a:t>C) The evidence they saw of their CCC in the Intro to chemistry video.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036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14284</TotalTime>
  <Words>644</Words>
  <Application>Microsoft Office PowerPoint</Application>
  <PresentationFormat>Widescreen</PresentationFormat>
  <Paragraphs>124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Ion Boardroom</vt:lpstr>
      <vt:lpstr>Chemistry 1,2 – Aug 14, 2019 Chemistry 8 – Aug 15, 2019 </vt:lpstr>
      <vt:lpstr>Objectives and Agenda</vt:lpstr>
      <vt:lpstr>The Learning Curve</vt:lpstr>
      <vt:lpstr>The Reach</vt:lpstr>
      <vt:lpstr>Chemistry</vt:lpstr>
      <vt:lpstr>6 types of understanding Chemistry</vt:lpstr>
      <vt:lpstr>7 Cross Cutting Concepts</vt:lpstr>
      <vt:lpstr>Jigsaw CCC Activity</vt:lpstr>
      <vt:lpstr>Apply your expertise</vt:lpstr>
      <vt:lpstr>Today’s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81</cp:revision>
  <cp:lastPrinted>2019-08-14T00:53:19Z</cp:lastPrinted>
  <dcterms:created xsi:type="dcterms:W3CDTF">2015-08-11T02:33:52Z</dcterms:created>
  <dcterms:modified xsi:type="dcterms:W3CDTF">2019-08-14T15:24:22Z</dcterms:modified>
</cp:coreProperties>
</file>